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0" r:id="rId2"/>
  </p:sldIdLst>
  <p:sldSz cx="6858000" cy="9906000" type="A4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436" autoAdjust="0"/>
    <p:restoredTop sz="94660"/>
  </p:normalViewPr>
  <p:slideViewPr>
    <p:cSldViewPr snapToGrid="0" showGuides="1">
      <p:cViewPr>
        <p:scale>
          <a:sx n="100" d="100"/>
          <a:sy n="100" d="100"/>
        </p:scale>
        <p:origin x="1080" y="72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95405-6A99-40C6-8211-841BDD0F6260}" type="datetimeFigureOut">
              <a:rPr lang="ko-KR" altLang="en-US" smtClean="0"/>
              <a:t>2022-09-23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67901-0C72-4D43-8D71-A3F83A889A2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667322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95405-6A99-40C6-8211-841BDD0F6260}" type="datetimeFigureOut">
              <a:rPr lang="ko-KR" altLang="en-US" smtClean="0"/>
              <a:t>2022-09-23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67901-0C72-4D43-8D71-A3F83A889A25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298E9202-D349-4384-A2EF-785A9BCC1C9E}"/>
              </a:ext>
            </a:extLst>
          </p:cNvPr>
          <p:cNvSpPr/>
          <p:nvPr userDrawn="1"/>
        </p:nvSpPr>
        <p:spPr>
          <a:xfrm rot="18900000">
            <a:off x="1210728" y="4784811"/>
            <a:ext cx="45221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ko-KR" sz="5400" b="1" cap="none" spc="50" dirty="0">
                <a:ln w="0"/>
                <a:solidFill>
                  <a:schemeClr val="bg2">
                    <a:alpha val="2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3506964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456EE642-5570-4DB3-B698-79E2786349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95405-6A99-40C6-8211-841BDD0F6260}" type="datetimeFigureOut">
              <a:rPr lang="ko-KR" altLang="en-US" smtClean="0"/>
              <a:t>2022-09-23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875EFFA5-4F1F-497B-B503-D6A434EAF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D7EC2A9B-90A6-4CCF-9622-F87E575DF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67901-0C72-4D43-8D71-A3F83A889A2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29094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95405-6A99-40C6-8211-841BDD0F6260}" type="datetimeFigureOut">
              <a:rPr lang="ko-KR" altLang="en-US" smtClean="0"/>
              <a:t>2022-09-23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67901-0C72-4D43-8D71-A3F83A889A2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950875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95405-6A99-40C6-8211-841BDD0F6260}" type="datetimeFigureOut">
              <a:rPr lang="ko-KR" altLang="en-US" smtClean="0"/>
              <a:t>2022-09-23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67901-0C72-4D43-8D71-A3F83A889A2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822591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95405-6A99-40C6-8211-841BDD0F6260}" type="datetimeFigureOut">
              <a:rPr lang="ko-KR" altLang="en-US" smtClean="0"/>
              <a:t>2022-09-23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67901-0C72-4D43-8D71-A3F83A889A2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414136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95405-6A99-40C6-8211-841BDD0F6260}" type="datetimeFigureOut">
              <a:rPr lang="ko-KR" altLang="en-US" smtClean="0"/>
              <a:t>2022-09-23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67901-0C72-4D43-8D71-A3F83A889A2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356716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95405-6A99-40C6-8211-841BDD0F6260}" type="datetimeFigureOut">
              <a:rPr lang="ko-KR" altLang="en-US" smtClean="0"/>
              <a:t>2022-09-23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67901-0C72-4D43-8D71-A3F83A889A2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950138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95405-6A99-40C6-8211-841BDD0F6260}" type="datetimeFigureOut">
              <a:rPr lang="ko-KR" altLang="en-US" smtClean="0"/>
              <a:t>2022-09-23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67901-0C72-4D43-8D71-A3F83A889A2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595209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95405-6A99-40C6-8211-841BDD0F6260}" type="datetimeFigureOut">
              <a:rPr lang="ko-KR" altLang="en-US" smtClean="0"/>
              <a:t>2022-09-23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67901-0C72-4D43-8D71-A3F83A889A2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014545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95405-6A99-40C6-8211-841BDD0F6260}" type="datetimeFigureOut">
              <a:rPr lang="ko-KR" altLang="en-US" smtClean="0"/>
              <a:t>2022-09-23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67901-0C72-4D43-8D71-A3F83A889A2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482573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95405-6A99-40C6-8211-841BDD0F6260}" type="datetimeFigureOut">
              <a:rPr lang="ko-KR" altLang="en-US" smtClean="0"/>
              <a:t>2022-09-23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67901-0C72-4D43-8D71-A3F83A889A2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119169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D95405-6A99-40C6-8211-841BDD0F6260}" type="datetimeFigureOut">
              <a:rPr lang="ko-KR" altLang="en-US" smtClean="0"/>
              <a:t>2022-09-23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67901-0C72-4D43-8D71-A3F83A889A2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35462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7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>
            <a:extLst>
              <a:ext uri="{FF2B5EF4-FFF2-40B4-BE49-F238E27FC236}">
                <a16:creationId xmlns:a16="http://schemas.microsoft.com/office/drawing/2014/main" id="{522842A1-D48B-4EB9-8ACA-4F163224C864}"/>
              </a:ext>
            </a:extLst>
          </p:cNvPr>
          <p:cNvSpPr/>
          <p:nvPr/>
        </p:nvSpPr>
        <p:spPr>
          <a:xfrm>
            <a:off x="371061" y="331304"/>
            <a:ext cx="6162261" cy="922348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8" name="표 7">
            <a:extLst>
              <a:ext uri="{FF2B5EF4-FFF2-40B4-BE49-F238E27FC236}">
                <a16:creationId xmlns:a16="http://schemas.microsoft.com/office/drawing/2014/main" id="{EC39340E-4852-466C-A6BE-AABB70A342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2300315"/>
              </p:ext>
            </p:extLst>
          </p:nvPr>
        </p:nvGraphicFramePr>
        <p:xfrm>
          <a:off x="442290" y="3681405"/>
          <a:ext cx="6006414" cy="510598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77858">
                  <a:extLst>
                    <a:ext uri="{9D8B030D-6E8A-4147-A177-3AD203B41FA5}">
                      <a16:colId xmlns:a16="http://schemas.microsoft.com/office/drawing/2014/main" val="3083618135"/>
                    </a:ext>
                  </a:extLst>
                </a:gridCol>
                <a:gridCol w="18127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7274">
                  <a:extLst>
                    <a:ext uri="{9D8B030D-6E8A-4147-A177-3AD203B41FA5}">
                      <a16:colId xmlns:a16="http://schemas.microsoft.com/office/drawing/2014/main" val="4197293821"/>
                    </a:ext>
                  </a:extLst>
                </a:gridCol>
                <a:gridCol w="615522">
                  <a:extLst>
                    <a:ext uri="{9D8B030D-6E8A-4147-A177-3AD203B41FA5}">
                      <a16:colId xmlns:a16="http://schemas.microsoft.com/office/drawing/2014/main" val="2873397554"/>
                    </a:ext>
                  </a:extLst>
                </a:gridCol>
                <a:gridCol w="1400144">
                  <a:extLst>
                    <a:ext uri="{9D8B030D-6E8A-4147-A177-3AD203B41FA5}">
                      <a16:colId xmlns:a16="http://schemas.microsoft.com/office/drawing/2014/main" val="2749257840"/>
                    </a:ext>
                  </a:extLst>
                </a:gridCol>
                <a:gridCol w="662870">
                  <a:extLst>
                    <a:ext uri="{9D8B030D-6E8A-4147-A177-3AD203B41FA5}">
                      <a16:colId xmlns:a16="http://schemas.microsoft.com/office/drawing/2014/main" val="655702932"/>
                    </a:ext>
                  </a:extLst>
                </a:gridCol>
              </a:tblGrid>
              <a:tr h="306879">
                <a:tc gridSpan="2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0" dirty="0">
                          <a:effectLst/>
                          <a:latin typeface="+mn-lt"/>
                        </a:rPr>
                        <a:t>Test Item</a:t>
                      </a:r>
                      <a:endParaRPr lang="ko-KR" sz="9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0" dirty="0">
                          <a:effectLst/>
                          <a:latin typeface="+mn-lt"/>
                        </a:rPr>
                        <a:t>Inspection Method </a:t>
                      </a:r>
                      <a:endParaRPr lang="ko-KR" sz="9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0" dirty="0">
                          <a:effectLst/>
                          <a:latin typeface="+mn-lt"/>
                        </a:rPr>
                        <a:t>Checking Rate</a:t>
                      </a:r>
                      <a:endParaRPr lang="ko-KR" sz="9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0" dirty="0">
                          <a:effectLst/>
                          <a:latin typeface="+mn-lt"/>
                        </a:rPr>
                        <a:t>Criteria</a:t>
                      </a:r>
                      <a:endParaRPr lang="ko-KR" sz="9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0">
                          <a:effectLst/>
                          <a:latin typeface="+mn-lt"/>
                        </a:rPr>
                        <a:t>Result </a:t>
                      </a:r>
                      <a:endParaRPr lang="ko-KR" sz="900" b="1" kern="10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6879">
                <a:tc rowSpan="5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b="1" kern="100" dirty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System</a:t>
                      </a:r>
                    </a:p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b="1" kern="100" dirty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Information</a:t>
                      </a:r>
                      <a:endParaRPr lang="ko-KR" sz="9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effectLst/>
                          <a:latin typeface="+mn-lt"/>
                        </a:rPr>
                        <a:t>model name</a:t>
                      </a: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effectLst/>
                          <a:latin typeface="+mn-lt"/>
                        </a:rPr>
                        <a:t>Visual</a:t>
                      </a: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</a:rPr>
                        <a:t>BFX-AT100</a:t>
                      </a:r>
                      <a:endParaRPr lang="ko-KR" sz="900" b="0" kern="100" dirty="0">
                        <a:solidFill>
                          <a:srgbClr val="0000FF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b="0" kern="10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Pass</a:t>
                      </a:r>
                      <a:endParaRPr lang="ko-KR" sz="900" b="0" kern="100" dirty="0">
                        <a:solidFill>
                          <a:srgbClr val="0000FF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7935245"/>
                  </a:ext>
                </a:extLst>
              </a:tr>
              <a:tr h="306879">
                <a:tc vMerge="1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10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effectLst/>
                          <a:latin typeface="+mn-lt"/>
                        </a:rPr>
                        <a:t>SKB software version</a:t>
                      </a: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effectLst/>
                          <a:latin typeface="+mn-lt"/>
                        </a:rPr>
                        <a:t>Visual</a:t>
                      </a: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b="0" kern="10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15.532.20</a:t>
                      </a:r>
                      <a:endParaRPr lang="ko-KR" sz="900" b="0" kern="100" dirty="0">
                        <a:solidFill>
                          <a:srgbClr val="0000FF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0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Pass</a:t>
                      </a:r>
                      <a:endParaRPr lang="ko-KR" altLang="en-US" sz="900" b="0" kern="100" dirty="0" smtClean="0">
                        <a:solidFill>
                          <a:srgbClr val="0000FF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1710818"/>
                  </a:ext>
                </a:extLst>
              </a:tr>
              <a:tr h="306879">
                <a:tc vMerge="1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10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effectLst/>
                          <a:latin typeface="+mn-lt"/>
                        </a:rPr>
                        <a:t>Serial number</a:t>
                      </a: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>
                          <a:effectLst/>
                          <a:latin typeface="+mn-lt"/>
                        </a:rPr>
                        <a:t>Visual</a:t>
                      </a:r>
                      <a:endParaRPr lang="ko-KR" sz="900" b="0" kern="10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solidFill>
                            <a:srgbClr val="0000FF"/>
                          </a:solidFill>
                          <a:effectLst/>
                          <a:latin typeface="+mn-lt"/>
                        </a:rPr>
                        <a:t>each STB DB</a:t>
                      </a:r>
                      <a:endParaRPr lang="ko-KR" sz="900" b="0" kern="100" dirty="0">
                        <a:solidFill>
                          <a:srgbClr val="0000FF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0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Pass</a:t>
                      </a:r>
                      <a:endParaRPr lang="ko-KR" altLang="en-US" sz="900" b="0" kern="100" dirty="0" smtClean="0">
                        <a:solidFill>
                          <a:srgbClr val="0000FF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98936960"/>
                  </a:ext>
                </a:extLst>
              </a:tr>
              <a:tr h="291314">
                <a:tc vMerge="1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10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effectLst/>
                          <a:latin typeface="+mn-lt"/>
                        </a:rPr>
                        <a:t>MAC ETH </a:t>
                      </a: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effectLst/>
                          <a:latin typeface="+mn-lt"/>
                        </a:rPr>
                        <a:t>Visual</a:t>
                      </a: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solidFill>
                            <a:srgbClr val="0000FF"/>
                          </a:solidFill>
                          <a:effectLst/>
                          <a:latin typeface="+mn-lt"/>
                        </a:rPr>
                        <a:t>each STB DB</a:t>
                      </a:r>
                      <a:endParaRPr lang="ko-KR" sz="900" b="0" kern="100" dirty="0">
                        <a:solidFill>
                          <a:srgbClr val="0000FF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0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Pass</a:t>
                      </a:r>
                      <a:endParaRPr lang="ko-KR" altLang="en-US" sz="900" b="0" kern="100" dirty="0" smtClean="0">
                        <a:solidFill>
                          <a:srgbClr val="0000FF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1314">
                <a:tc vMerge="1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10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effectLst/>
                          <a:latin typeface="+mn-lt"/>
                        </a:rPr>
                        <a:t>build date</a:t>
                      </a: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>
                          <a:effectLst/>
                          <a:latin typeface="+mn-lt"/>
                        </a:rPr>
                        <a:t>Visual</a:t>
                      </a:r>
                      <a:endParaRPr lang="ko-KR" sz="900" b="0" kern="10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b="0" kern="10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15.532.20-20211123 release-keys</a:t>
                      </a:r>
                      <a:endParaRPr lang="ko-KR" sz="900" b="0" kern="100" dirty="0">
                        <a:solidFill>
                          <a:srgbClr val="0000FF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0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Pass</a:t>
                      </a:r>
                      <a:endParaRPr lang="ko-KR" altLang="en-US" sz="900" b="0" kern="100" dirty="0" smtClean="0">
                        <a:solidFill>
                          <a:srgbClr val="0000FF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11676435"/>
                  </a:ext>
                </a:extLst>
              </a:tr>
              <a:tr h="291314">
                <a:tc rowSpan="4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b="1" kern="100" dirty="0"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Function</a:t>
                      </a:r>
                    </a:p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b="1" kern="100" dirty="0"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Test</a:t>
                      </a:r>
                      <a:endParaRPr lang="ko-KR" sz="9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IR Remote Control function </a:t>
                      </a: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Visual</a:t>
                      </a: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solidFill>
                            <a:srgbClr val="0000FF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Key Control</a:t>
                      </a:r>
                      <a:endParaRPr lang="ko-KR" sz="900" b="0" kern="100" dirty="0">
                        <a:solidFill>
                          <a:srgbClr val="0000FF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0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Pass</a:t>
                      </a:r>
                      <a:endParaRPr lang="ko-KR" altLang="en-US" sz="900" b="0" kern="100" dirty="0" smtClean="0">
                        <a:solidFill>
                          <a:srgbClr val="0000FF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2409317"/>
                  </a:ext>
                </a:extLst>
              </a:tr>
              <a:tr h="301613">
                <a:tc vMerge="1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Bluetooth Remote Control function</a:t>
                      </a: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Visual</a:t>
                      </a:r>
                      <a:endParaRPr lang="ko-KR" sz="900" b="0" kern="10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solidFill>
                            <a:srgbClr val="0000FF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Pairing/Un-Pairing and Key Control</a:t>
                      </a:r>
                      <a:endParaRPr lang="ko-KR" sz="900" b="0" kern="100" dirty="0">
                        <a:solidFill>
                          <a:srgbClr val="0000FF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0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Pass</a:t>
                      </a:r>
                      <a:endParaRPr lang="ko-KR" altLang="en-US" sz="900" b="0" kern="100" dirty="0" smtClean="0">
                        <a:solidFill>
                          <a:srgbClr val="0000FF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04429265"/>
                  </a:ext>
                </a:extLst>
              </a:tr>
              <a:tr h="301613">
                <a:tc vMerge="1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YouTube APP for stream 4K video</a:t>
                      </a: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Visual</a:t>
                      </a:r>
                      <a:endParaRPr lang="ko-KR" sz="900" b="0" kern="10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solidFill>
                            <a:srgbClr val="0000FF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4K Video play with 3840 </a:t>
                      </a:r>
                      <a:r>
                        <a:rPr lang="ko-KR" sz="900" b="0" kern="0" dirty="0">
                          <a:solidFill>
                            <a:srgbClr val="0000FF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×</a:t>
                      </a:r>
                      <a:r>
                        <a:rPr lang="en-US" sz="900" b="0" kern="0" dirty="0">
                          <a:solidFill>
                            <a:srgbClr val="0000FF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 2160 @60hz</a:t>
                      </a:r>
                      <a:endParaRPr lang="ko-KR" sz="900" b="0" kern="100" dirty="0">
                        <a:solidFill>
                          <a:srgbClr val="0000FF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0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Pass</a:t>
                      </a:r>
                      <a:endParaRPr lang="ko-KR" altLang="en-US" sz="900" b="0" kern="100" dirty="0" smtClean="0">
                        <a:solidFill>
                          <a:srgbClr val="0000FF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2904179"/>
                  </a:ext>
                </a:extLst>
              </a:tr>
              <a:tr h="291314">
                <a:tc vMerge="1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Reset to default function</a:t>
                      </a: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Visual</a:t>
                      </a:r>
                      <a:endParaRPr lang="ko-KR" sz="900" b="0" kern="10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solidFill>
                            <a:srgbClr val="0000FF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reset</a:t>
                      </a:r>
                      <a:endParaRPr lang="ko-KR" sz="900" b="0" kern="100" dirty="0">
                        <a:solidFill>
                          <a:srgbClr val="0000FF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0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Pass</a:t>
                      </a:r>
                      <a:endParaRPr lang="ko-KR" altLang="en-US" sz="900" b="0" kern="100" dirty="0" smtClean="0">
                        <a:solidFill>
                          <a:srgbClr val="0000FF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1795697"/>
                  </a:ext>
                </a:extLst>
              </a:tr>
              <a:tr h="301613">
                <a:tc rowSpan="5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b="1" kern="100" dirty="0"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Visual</a:t>
                      </a:r>
                    </a:p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b="1" kern="100" dirty="0"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Inspection</a:t>
                      </a:r>
                      <a:endParaRPr lang="ko-KR" sz="9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KC label/Device label/</a:t>
                      </a:r>
                      <a:r>
                        <a:rPr lang="en-US" sz="900" b="0" kern="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Btv</a:t>
                      </a:r>
                      <a:r>
                        <a:rPr lang="en-US" sz="900" b="0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 logo/NUGU logo/printing</a:t>
                      </a:r>
                      <a:endParaRPr lang="ko-KR" sz="900" b="0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Visual</a:t>
                      </a:r>
                      <a:endParaRPr lang="ko-KR" sz="900" b="0" kern="10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0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5"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BFX-AT100_inspection criteria</a:t>
                      </a:r>
                      <a:endParaRPr lang="ko-KR" sz="900" b="0" kern="100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0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Pass</a:t>
                      </a:r>
                      <a:endParaRPr lang="ko-KR" altLang="en-US" sz="900" b="0" kern="100" dirty="0" smtClean="0">
                        <a:solidFill>
                          <a:srgbClr val="0000FF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4304918"/>
                  </a:ext>
                </a:extLst>
              </a:tr>
              <a:tr h="291314">
                <a:tc vMerge="1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I/O connector</a:t>
                      </a:r>
                      <a:endParaRPr lang="ko-KR" sz="900" b="0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Visual</a:t>
                      </a:r>
                      <a:endParaRPr lang="ko-KR" sz="900" b="0" kern="10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0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0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Pass</a:t>
                      </a:r>
                      <a:endParaRPr lang="ko-KR" altLang="en-US" sz="900" b="0" kern="100" dirty="0" smtClean="0">
                        <a:solidFill>
                          <a:srgbClr val="0000FF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7885692"/>
                  </a:ext>
                </a:extLst>
              </a:tr>
              <a:tr h="291314">
                <a:tc vMerge="1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gap</a:t>
                      </a:r>
                      <a:endParaRPr lang="ko-KR" sz="900" b="0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Visual</a:t>
                      </a:r>
                      <a:endParaRPr lang="ko-KR" sz="900" b="0" kern="10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0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0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Pass</a:t>
                      </a:r>
                      <a:endParaRPr lang="ko-KR" altLang="en-US" sz="900" b="0" kern="100" dirty="0" smtClean="0">
                        <a:solidFill>
                          <a:srgbClr val="0000FF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9240273"/>
                  </a:ext>
                </a:extLst>
              </a:tr>
              <a:tr h="291314">
                <a:tc vMerge="1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housing scratch</a:t>
                      </a:r>
                      <a:endParaRPr lang="ko-KR" sz="900" b="0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Visual</a:t>
                      </a:r>
                      <a:endParaRPr lang="ko-KR" sz="900" b="0" kern="10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0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0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Pass</a:t>
                      </a:r>
                      <a:endParaRPr lang="ko-KR" altLang="en-US" sz="900" b="0" kern="100" dirty="0" smtClean="0">
                        <a:solidFill>
                          <a:srgbClr val="0000FF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03848783"/>
                  </a:ext>
                </a:extLst>
              </a:tr>
              <a:tr h="291314">
                <a:tc vMerge="1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giftbox/carton</a:t>
                      </a:r>
                      <a:endParaRPr lang="ko-KR" sz="900" b="0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Visual</a:t>
                      </a:r>
                      <a:endParaRPr lang="ko-KR" sz="900" b="0" kern="10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0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0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Pass</a:t>
                      </a:r>
                      <a:endParaRPr lang="ko-KR" altLang="en-US" sz="900" b="0" kern="100" dirty="0" smtClean="0">
                        <a:solidFill>
                          <a:srgbClr val="0000FF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95636396"/>
                  </a:ext>
                </a:extLst>
              </a:tr>
              <a:tr h="643116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b="1" kern="100" dirty="0"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Tested STB Serial list</a:t>
                      </a:r>
                      <a:endParaRPr lang="ko-KR" sz="9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0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0" kern="10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0" kern="10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0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0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64667180"/>
                  </a:ext>
                </a:extLst>
              </a:tr>
            </a:tbl>
          </a:graphicData>
        </a:graphic>
      </p:graphicFrame>
      <p:graphicFrame>
        <p:nvGraphicFramePr>
          <p:cNvPr id="10" name="표 9">
            <a:extLst>
              <a:ext uri="{FF2B5EF4-FFF2-40B4-BE49-F238E27FC236}">
                <a16:creationId xmlns:a16="http://schemas.microsoft.com/office/drawing/2014/main" id="{889FCD72-6C45-4F24-9B12-E0D91E82BC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1592203"/>
              </p:ext>
            </p:extLst>
          </p:nvPr>
        </p:nvGraphicFramePr>
        <p:xfrm>
          <a:off x="442291" y="1860912"/>
          <a:ext cx="6006413" cy="167751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748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2528">
                  <a:extLst>
                    <a:ext uri="{9D8B030D-6E8A-4147-A177-3AD203B41FA5}">
                      <a16:colId xmlns:a16="http://schemas.microsoft.com/office/drawing/2014/main" val="2550796735"/>
                    </a:ext>
                  </a:extLst>
                </a:gridCol>
                <a:gridCol w="865672">
                  <a:extLst>
                    <a:ext uri="{9D8B030D-6E8A-4147-A177-3AD203B41FA5}">
                      <a16:colId xmlns:a16="http://schemas.microsoft.com/office/drawing/2014/main" val="2936236859"/>
                    </a:ext>
                  </a:extLst>
                </a:gridCol>
                <a:gridCol w="884980">
                  <a:extLst>
                    <a:ext uri="{9D8B030D-6E8A-4147-A177-3AD203B41FA5}">
                      <a16:colId xmlns:a16="http://schemas.microsoft.com/office/drawing/2014/main" val="2873397554"/>
                    </a:ext>
                  </a:extLst>
                </a:gridCol>
                <a:gridCol w="947402">
                  <a:extLst>
                    <a:ext uri="{9D8B030D-6E8A-4147-A177-3AD203B41FA5}">
                      <a16:colId xmlns:a16="http://schemas.microsoft.com/office/drawing/2014/main" val="618753572"/>
                    </a:ext>
                  </a:extLst>
                </a:gridCol>
                <a:gridCol w="1500936">
                  <a:extLst>
                    <a:ext uri="{9D8B030D-6E8A-4147-A177-3AD203B41FA5}">
                      <a16:colId xmlns:a16="http://schemas.microsoft.com/office/drawing/2014/main" val="520538629"/>
                    </a:ext>
                  </a:extLst>
                </a:gridCol>
              </a:tblGrid>
              <a:tr h="326548"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b="1" kern="100" dirty="0"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Project</a:t>
                      </a:r>
                      <a:endParaRPr lang="ko-KR" sz="900" b="1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kern="100" dirty="0"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Eagle</a:t>
                      </a:r>
                      <a:endParaRPr lang="ko-KR" sz="900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b="1" kern="100" dirty="0"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Model</a:t>
                      </a:r>
                      <a:endParaRPr lang="ko-KR" sz="900" b="1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kern="100" dirty="0"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BFX-AT100</a:t>
                      </a:r>
                      <a:endParaRPr lang="ko-KR" sz="900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b="1" kern="100" dirty="0"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Buyer</a:t>
                      </a:r>
                      <a:endParaRPr lang="ko-KR" sz="900" b="1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kern="100" dirty="0"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SK Broadband</a:t>
                      </a:r>
                      <a:endParaRPr lang="ko-KR" sz="900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4904530"/>
                  </a:ext>
                </a:extLst>
              </a:tr>
              <a:tr h="326548"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Production Q’ty</a:t>
                      </a:r>
                      <a:endParaRPr lang="ko-KR" sz="900" b="1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kern="100" dirty="0" smtClean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8400</a:t>
                      </a:r>
                      <a:endParaRPr lang="ko-KR" sz="900" kern="100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Tested Q’ty</a:t>
                      </a:r>
                      <a:endParaRPr lang="ko-KR" sz="900" b="1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kern="100" dirty="0" smtClean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232</a:t>
                      </a:r>
                      <a:endParaRPr lang="ko-KR" sz="900" kern="100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Test date</a:t>
                      </a:r>
                      <a:endParaRPr lang="ko-KR" sz="900" b="1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kern="100" baseline="0" dirty="0" smtClean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10 Sep </a:t>
                      </a:r>
                      <a:r>
                        <a:rPr lang="en-US" altLang="ko-KR" sz="900" kern="100" baseline="0" dirty="0" smtClean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2022 ~ </a:t>
                      </a:r>
                      <a:r>
                        <a:rPr lang="en-US" altLang="ko-KR" sz="900" kern="100" baseline="0" dirty="0" smtClean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14 Sep </a:t>
                      </a:r>
                      <a:r>
                        <a:rPr lang="en-US" altLang="ko-KR" sz="900" kern="100" baseline="0" dirty="0" smtClean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2022</a:t>
                      </a:r>
                      <a:endParaRPr lang="ko-KR" sz="900" kern="100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5375380"/>
                  </a:ext>
                </a:extLst>
              </a:tr>
              <a:tr h="697363"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b="1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SKB S/N </a:t>
                      </a:r>
                    </a:p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b="1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Range</a:t>
                      </a:r>
                      <a:endParaRPr lang="ko-KR" altLang="ko-KR" sz="900" b="1" kern="100" dirty="0"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kern="1200" dirty="0" smtClean="0">
                        <a:solidFill>
                          <a:srgbClr val="0000FF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b="1" kern="100" dirty="0"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Result</a:t>
                      </a: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1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kern="100" dirty="0" smtClean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PASS</a:t>
                      </a:r>
                      <a:endParaRPr lang="ko-KR" altLang="ko-KR" sz="1100" b="1" kern="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7376134"/>
                  </a:ext>
                </a:extLst>
              </a:tr>
              <a:tr h="327054"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1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Reported by</a:t>
                      </a:r>
                      <a:endParaRPr lang="ko-KR" sz="900" b="1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en-US" altLang="ko-KR" sz="900" smtClean="0">
                          <a:solidFill>
                            <a:srgbClr val="0000FF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Robert Wu</a:t>
                      </a:r>
                      <a:endParaRPr lang="ko-KR" altLang="en-US" sz="900" dirty="0">
                        <a:solidFill>
                          <a:srgbClr val="0000FF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altLang="ko-KR" sz="900" b="1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1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After OQC inspection, all the products meet the standards.</a:t>
                      </a:r>
                      <a:endParaRPr lang="ko-KR" altLang="ko-KR" sz="900" kern="100" dirty="0"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40992882"/>
                  </a:ext>
                </a:extLst>
              </a:tr>
            </a:tbl>
          </a:graphicData>
        </a:graphic>
      </p:graphicFrame>
      <p:graphicFrame>
        <p:nvGraphicFramePr>
          <p:cNvPr id="15" name="표 14">
            <a:extLst>
              <a:ext uri="{FF2B5EF4-FFF2-40B4-BE49-F238E27FC236}">
                <a16:creationId xmlns:a16="http://schemas.microsoft.com/office/drawing/2014/main" id="{E56A6DA8-3E1C-4EDA-B60D-DFC185F471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4583286"/>
              </p:ext>
            </p:extLst>
          </p:nvPr>
        </p:nvGraphicFramePr>
        <p:xfrm>
          <a:off x="442291" y="8927650"/>
          <a:ext cx="6019800" cy="48687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30250">
                  <a:extLst>
                    <a:ext uri="{9D8B030D-6E8A-4147-A177-3AD203B41FA5}">
                      <a16:colId xmlns:a16="http://schemas.microsoft.com/office/drawing/2014/main" val="3083618135"/>
                    </a:ext>
                  </a:extLst>
                </a:gridCol>
                <a:gridCol w="5289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86873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b="1" kern="100" dirty="0"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Remark</a:t>
                      </a:r>
                      <a:endParaRPr lang="ko-KR" sz="9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0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64667180"/>
                  </a:ext>
                </a:extLst>
              </a:tr>
            </a:tbl>
          </a:graphicData>
        </a:graphic>
      </p:graphicFrame>
      <p:sp>
        <p:nvSpPr>
          <p:cNvPr id="16" name="TextBox 15">
            <a:extLst>
              <a:ext uri="{FF2B5EF4-FFF2-40B4-BE49-F238E27FC236}">
                <a16:creationId xmlns:a16="http://schemas.microsoft.com/office/drawing/2014/main" id="{890DA47D-1BC7-447C-9918-5998E563C388}"/>
              </a:ext>
            </a:extLst>
          </p:cNvPr>
          <p:cNvSpPr txBox="1"/>
          <p:nvPr/>
        </p:nvSpPr>
        <p:spPr>
          <a:xfrm>
            <a:off x="526350" y="766283"/>
            <a:ext cx="32617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800" b="1" dirty="0"/>
              <a:t>INSPECTION REPORT</a:t>
            </a:r>
            <a:endParaRPr lang="ko-KR" altLang="en-US" sz="2800" b="1" dirty="0"/>
          </a:p>
        </p:txBody>
      </p:sp>
      <p:graphicFrame>
        <p:nvGraphicFramePr>
          <p:cNvPr id="17" name="표 16">
            <a:extLst>
              <a:ext uri="{FF2B5EF4-FFF2-40B4-BE49-F238E27FC236}">
                <a16:creationId xmlns:a16="http://schemas.microsoft.com/office/drawing/2014/main" id="{1D54F13F-94E7-48A5-BF08-0DA89764B7A8}"/>
              </a:ext>
            </a:extLst>
          </p:cNvPr>
          <p:cNvGraphicFramePr>
            <a:graphicFrameLocks noGrp="1"/>
          </p:cNvGraphicFramePr>
          <p:nvPr/>
        </p:nvGraphicFramePr>
        <p:xfrm>
          <a:off x="3943429" y="486873"/>
          <a:ext cx="2505275" cy="1082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029702067"/>
                    </a:ext>
                  </a:extLst>
                </a:gridCol>
                <a:gridCol w="765665">
                  <a:extLst>
                    <a:ext uri="{9D8B030D-6E8A-4147-A177-3AD203B41FA5}">
                      <a16:colId xmlns:a16="http://schemas.microsoft.com/office/drawing/2014/main" val="3847418903"/>
                    </a:ext>
                  </a:extLst>
                </a:gridCol>
                <a:gridCol w="765665">
                  <a:extLst>
                    <a:ext uri="{9D8B030D-6E8A-4147-A177-3AD203B41FA5}">
                      <a16:colId xmlns:a16="http://schemas.microsoft.com/office/drawing/2014/main" val="554114167"/>
                    </a:ext>
                  </a:extLst>
                </a:gridCol>
                <a:gridCol w="765665">
                  <a:extLst>
                    <a:ext uri="{9D8B030D-6E8A-4147-A177-3AD203B41FA5}">
                      <a16:colId xmlns:a16="http://schemas.microsoft.com/office/drawing/2014/main" val="3698644113"/>
                    </a:ext>
                  </a:extLst>
                </a:gridCol>
              </a:tblGrid>
              <a:tr h="284229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spc="0" dirty="0"/>
                        <a:t>A</a:t>
                      </a:r>
                    </a:p>
                    <a:p>
                      <a:pPr algn="ctr" latinLnBrk="1"/>
                      <a:r>
                        <a:rPr lang="en-US" altLang="ko-KR" sz="900" spc="0" dirty="0"/>
                        <a:t>P</a:t>
                      </a:r>
                    </a:p>
                    <a:p>
                      <a:pPr algn="ctr" latinLnBrk="1"/>
                      <a:r>
                        <a:rPr lang="en-US" altLang="ko-KR" sz="900" spc="0" dirty="0"/>
                        <a:t>P</a:t>
                      </a:r>
                    </a:p>
                    <a:p>
                      <a:pPr algn="ctr" latinLnBrk="1"/>
                      <a:r>
                        <a:rPr lang="en-US" altLang="ko-KR" sz="900" spc="0" dirty="0"/>
                        <a:t>R</a:t>
                      </a:r>
                    </a:p>
                    <a:p>
                      <a:pPr algn="ctr" latinLnBrk="1"/>
                      <a:r>
                        <a:rPr lang="en-US" altLang="ko-KR" sz="900" spc="0" dirty="0"/>
                        <a:t>O</a:t>
                      </a:r>
                    </a:p>
                    <a:p>
                      <a:pPr algn="ctr" latinLnBrk="1"/>
                      <a:r>
                        <a:rPr lang="en-US" altLang="ko-KR" sz="900" spc="0" dirty="0"/>
                        <a:t>V</a:t>
                      </a:r>
                    </a:p>
                    <a:p>
                      <a:pPr algn="ctr" latinLnBrk="1"/>
                      <a:r>
                        <a:rPr lang="en-US" altLang="ko-KR" sz="800" spc="0" dirty="0"/>
                        <a:t>A</a:t>
                      </a:r>
                      <a:endParaRPr lang="en-US" altLang="ko-KR" sz="900" spc="0" dirty="0"/>
                    </a:p>
                    <a:p>
                      <a:pPr algn="ctr" latinLnBrk="1"/>
                      <a:r>
                        <a:rPr lang="en-US" altLang="ko-KR" sz="900" spc="0" dirty="0"/>
                        <a:t>L</a:t>
                      </a:r>
                      <a:endParaRPr lang="ko-KR" altLang="en-US" sz="800" spc="0" dirty="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Prepared</a:t>
                      </a:r>
                      <a:r>
                        <a:rPr lang="ko-KR" altLang="en-US" sz="1000" dirty="0"/>
                        <a:t> </a:t>
                      </a:r>
                      <a:r>
                        <a:rPr lang="en-US" altLang="ko-KR" sz="1000" dirty="0"/>
                        <a:t>by</a:t>
                      </a:r>
                      <a:endParaRPr lang="ko-KR" altLang="en-US" sz="1000" dirty="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Reviewed by</a:t>
                      </a:r>
                      <a:endParaRPr lang="ko-KR" altLang="en-US" sz="1000" dirty="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Approved by</a:t>
                      </a:r>
                      <a:endParaRPr lang="ko-KR" altLang="en-US" sz="1000" dirty="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8267385"/>
                  </a:ext>
                </a:extLst>
              </a:tr>
              <a:tr h="621837">
                <a:tc vMerge="1">
                  <a:txBody>
                    <a:bodyPr/>
                    <a:lstStyle/>
                    <a:p>
                      <a:pPr algn="ctr" latinLnBrk="1"/>
                      <a:endParaRPr lang="ko-KR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solidFill>
                            <a:srgbClr val="0000FF"/>
                          </a:solidFill>
                        </a:rPr>
                        <a:t>Robert</a:t>
                      </a:r>
                    </a:p>
                    <a:p>
                      <a:pPr algn="ctr" latinLnBrk="1"/>
                      <a:r>
                        <a:rPr lang="en-US" altLang="ko-KR" sz="1000" dirty="0" smtClean="0">
                          <a:solidFill>
                            <a:srgbClr val="0000FF"/>
                          </a:solidFill>
                        </a:rPr>
                        <a:t>Wu</a:t>
                      </a:r>
                      <a:endParaRPr lang="ko-KR" altLang="en-US" sz="1000" dirty="0">
                        <a:solidFill>
                          <a:srgbClr val="0000FF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solidFill>
                            <a:srgbClr val="0000FF"/>
                          </a:solidFill>
                        </a:rPr>
                        <a:t>Rachel </a:t>
                      </a:r>
                      <a:r>
                        <a:rPr lang="en-US" altLang="ko-KR" sz="1000" dirty="0" err="1" smtClean="0">
                          <a:solidFill>
                            <a:srgbClr val="0000FF"/>
                          </a:solidFill>
                        </a:rPr>
                        <a:t>Ruan</a:t>
                      </a:r>
                      <a:endParaRPr lang="ko-KR" altLang="en-US" sz="1000" dirty="0">
                        <a:solidFill>
                          <a:srgbClr val="0000FF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aseline="0" dirty="0" smtClean="0">
                          <a:solidFill>
                            <a:srgbClr val="0000FF"/>
                          </a:solidFill>
                        </a:rPr>
                        <a:t>Toney </a:t>
                      </a:r>
                      <a:r>
                        <a:rPr lang="en-US" altLang="ko-KR" sz="1000" baseline="0" dirty="0" err="1" smtClean="0">
                          <a:solidFill>
                            <a:srgbClr val="0000FF"/>
                          </a:solidFill>
                        </a:rPr>
                        <a:t>Tu</a:t>
                      </a:r>
                      <a:endParaRPr lang="ko-KR" altLang="en-US" sz="1000" dirty="0">
                        <a:solidFill>
                          <a:srgbClr val="0000FF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29880425"/>
                  </a:ext>
                </a:extLst>
              </a:tr>
            </a:tbl>
          </a:graphicData>
        </a:graphic>
      </p:graphicFrame>
      <p:sp>
        <p:nvSpPr>
          <p:cNvPr id="2" name="직사각형 1">
            <a:extLst>
              <a:ext uri="{FF2B5EF4-FFF2-40B4-BE49-F238E27FC236}">
                <a16:creationId xmlns:a16="http://schemas.microsoft.com/office/drawing/2014/main" id="{EDA4FF6C-6315-4739-B4BC-4DA4249DC51E}"/>
              </a:ext>
            </a:extLst>
          </p:cNvPr>
          <p:cNvSpPr/>
          <p:nvPr/>
        </p:nvSpPr>
        <p:spPr>
          <a:xfrm>
            <a:off x="324678" y="9554785"/>
            <a:ext cx="495392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700" kern="1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QFA-710</a:t>
            </a:r>
            <a:endParaRPr lang="ko-KR" altLang="en-US" sz="700" dirty="0">
              <a:solidFill>
                <a:schemeClr val="bg1">
                  <a:lumMod val="50000"/>
                </a:schemeClr>
              </a:solidFill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87640294"/>
              </p:ext>
            </p:extLst>
          </p:nvPr>
        </p:nvGraphicFramePr>
        <p:xfrm>
          <a:off x="1419225" y="8215918"/>
          <a:ext cx="914400" cy="5714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" name="Worksheet" showAsIcon="1" r:id="rId3" imgW="914400" imgH="771480" progId="Excel.Sheet.12">
                  <p:embed/>
                </p:oleObj>
              </mc:Choice>
              <mc:Fallback>
                <p:oleObj name="Worksheet" showAsIcon="1" r:id="rId3" imgW="914400" imgH="77148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19225" y="8215918"/>
                        <a:ext cx="914400" cy="57147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892491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433</TotalTime>
  <Words>180</Words>
  <Application>Microsoft Office PowerPoint</Application>
  <PresentationFormat>A4 Paper (210x297 mm)</PresentationFormat>
  <Paragraphs>101</Paragraphs>
  <Slides>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굴림</vt:lpstr>
      <vt:lpstr>맑은 고딕</vt:lpstr>
      <vt:lpstr>Arial</vt:lpstr>
      <vt:lpstr>Calibri</vt:lpstr>
      <vt:lpstr>Calibri Light</vt:lpstr>
      <vt:lpstr>Times New Roman</vt:lpstr>
      <vt:lpstr>Office 테마</vt:lpstr>
      <vt:lpstr>Microsoft Excel Worksheet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Lee Boyeon</dc:creator>
  <cp:lastModifiedBy>阮氏姮</cp:lastModifiedBy>
  <cp:revision>36</cp:revision>
  <cp:lastPrinted>2019-07-10T05:27:55Z</cp:lastPrinted>
  <dcterms:created xsi:type="dcterms:W3CDTF">2019-06-12T01:28:04Z</dcterms:created>
  <dcterms:modified xsi:type="dcterms:W3CDTF">2022-09-23T02:26:21Z</dcterms:modified>
</cp:coreProperties>
</file>